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"/>
  </p:notesMasterIdLst>
  <p:sldIdLst>
    <p:sldId id="258" r:id="rId2"/>
    <p:sldId id="257" r:id="rId3"/>
  </p:sldIdLst>
  <p:sldSz cx="6858000" cy="9144000" type="letter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9745"/>
    <p:restoredTop sz="94340"/>
  </p:normalViewPr>
  <p:slideViewPr>
    <p:cSldViewPr snapToGrid="0">
      <p:cViewPr varScale="1">
        <p:scale>
          <a:sx n="60" d="100"/>
          <a:sy n="60" d="100"/>
        </p:scale>
        <p:origin x="305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7T20:41:03.336"/>
    </inkml:context>
    <inkml:brush xml:id="br0">
      <inkml:brushProperty name="width" value="0.05" units="cm"/>
      <inkml:brushProperty name="height" value="0.05" units="cm"/>
      <inkml:brushProperty name="color" value="#CC0066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CD9123D-0797-840B-E02E-FDDF49D40F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E252E41-6986-D790-A1E4-C3F6BF97A21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6F9ACBA-4766-C540-89EF-96865363A26A}" type="datetimeFigureOut">
              <a:rPr lang="fr-FR"/>
              <a:pPr>
                <a:defRPr/>
              </a:pPr>
              <a:t>22/04/2025</a:t>
            </a:fld>
            <a:endParaRPr lang="fr-FR"/>
          </a:p>
        </p:txBody>
      </p:sp>
      <p:sp>
        <p:nvSpPr>
          <p:cNvPr id="4" name="Espace réservé de l'image de diapositive 3">
            <a:extLst>
              <a:ext uri="{FF2B5EF4-FFF2-40B4-BE49-F238E27FC236}">
                <a16:creationId xmlns:a16="http://schemas.microsoft.com/office/drawing/2014/main" id="{B029684E-7697-461F-1B25-3C4FAD3BAB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28863" y="1162050"/>
            <a:ext cx="23526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E5B6F4E2-D9B7-E8CC-966B-46CEE758FF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fr-CA" noProof="0"/>
              <a:t>Cliquez pour modifier les styles du texte du masque</a:t>
            </a:r>
          </a:p>
          <a:p>
            <a:pPr lvl="1"/>
            <a:r>
              <a:rPr lang="fr-CA" noProof="0"/>
              <a:t>Deuxième niveau</a:t>
            </a:r>
          </a:p>
          <a:p>
            <a:pPr lvl="2"/>
            <a:r>
              <a:rPr lang="fr-CA" noProof="0"/>
              <a:t>Troisième niveau</a:t>
            </a:r>
          </a:p>
          <a:p>
            <a:pPr lvl="3"/>
            <a:r>
              <a:rPr lang="fr-CA" noProof="0"/>
              <a:t>Quatrième niveau</a:t>
            </a:r>
          </a:p>
          <a:p>
            <a:pPr lvl="4"/>
            <a:r>
              <a:rPr lang="fr-CA" noProof="0"/>
              <a:t>Cinquième niveau</a:t>
            </a:r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E040CE-B6C1-FDA9-FDBF-05EDB8BA682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76C6E2-1A46-843F-B9B5-28F6C2B80A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9742D5E-03F6-6E47-8522-DFE9E260E6C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Espace réservé de l'image de diapositive 1">
            <a:extLst>
              <a:ext uri="{FF2B5EF4-FFF2-40B4-BE49-F238E27FC236}">
                <a16:creationId xmlns:a16="http://schemas.microsoft.com/office/drawing/2014/main" id="{33BF1C25-E588-9728-B549-98B9D35B3F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Espace réservé des notes 2">
            <a:extLst>
              <a:ext uri="{FF2B5EF4-FFF2-40B4-BE49-F238E27FC236}">
                <a16:creationId xmlns:a16="http://schemas.microsoft.com/office/drawing/2014/main" id="{3227E326-306F-607D-F2ED-D96F65C6D0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5123" name="Espace réservé du numéro de diapositive 3">
            <a:extLst>
              <a:ext uri="{FF2B5EF4-FFF2-40B4-BE49-F238E27FC236}">
                <a16:creationId xmlns:a16="http://schemas.microsoft.com/office/drawing/2014/main" id="{47B43E74-407C-65C4-4157-1D7025FC09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5E98B1-84D6-4D49-BC0B-A135DC6483F8}" type="slidenum">
              <a:rPr lang="fr-FR" alt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/>
              <a:t>Modifier le style des sous-titres du masque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B9E4C-21B2-8D1A-CBA2-AF73BC50D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EA6AB-D2FE-FB4D-AD01-7E326789DF59}" type="datetimeFigureOut">
              <a:rPr lang="fr-FR"/>
              <a:pPr>
                <a:defRPr/>
              </a:pPr>
              <a:t>22/04/2025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BBC7C-B508-EEA2-56C4-093832131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B0F81-FF4D-0006-B75E-AF5B62CCF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92F22-F8BE-ED4A-AD2E-8B339F62223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1622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25A77-A6F3-D15C-9554-F068401FB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446D3-4463-444C-8108-E317F1071436}" type="datetimeFigureOut">
              <a:rPr lang="fr-FR"/>
              <a:pPr>
                <a:defRPr/>
              </a:pPr>
              <a:t>22/04/2025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482F8-AA1A-2994-94AB-55CAA1106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6C827-39F9-58B0-F3CA-824A55F2C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46D0A-DD1F-E74F-916F-FE464AFA0A0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661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1B886-5945-9113-9E1A-29FEF9A4F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3F9FF-BA89-EF43-9091-7A51AA8B4547}" type="datetimeFigureOut">
              <a:rPr lang="fr-FR"/>
              <a:pPr>
                <a:defRPr/>
              </a:pPr>
              <a:t>22/04/2025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7FA05-824D-84F1-0D05-EA7ADDBA6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0A84A-7ECC-F787-6808-075063C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94C4C-53C4-E341-83C5-6203B9BDD0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0707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972B1-6AE2-81A7-9653-41EF73977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4D3B3-8A7F-6948-A4A4-43E82B2871A7}" type="datetimeFigureOut">
              <a:rPr lang="fr-FR"/>
              <a:pPr>
                <a:defRPr/>
              </a:pPr>
              <a:t>22/04/2025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56D12-9265-6643-4FD4-D00308F97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80312-E0F9-3BE1-AFCB-5895317D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A5062-AE3D-694B-8AB3-AD8FA3019E1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552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6C5E6-598F-6108-3C1A-A0E58F1F6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7F93C-BFA4-3743-9B50-2D3E530E5C64}" type="datetimeFigureOut">
              <a:rPr lang="fr-FR"/>
              <a:pPr>
                <a:defRPr/>
              </a:pPr>
              <a:t>22/04/2025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00D38-41B9-E199-98C0-B7EBC28F6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3CE64-E686-E129-C6AA-49E1B3ACC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1514B-D4E5-6A48-BC53-6D17AE287CB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283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85EDF6-083D-286C-ABAF-E3E7371B2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90A2E-7925-EE46-83AA-F66313EAE1C7}" type="datetimeFigureOut">
              <a:rPr lang="fr-FR"/>
              <a:pPr>
                <a:defRPr/>
              </a:pPr>
              <a:t>22/04/2025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8C5E0E-3901-1C09-A1BB-85F0D67D9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C3F284-F4FB-CB44-D27A-0E5AEBFDC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19E4C-B1C8-334C-A8EE-F6B498B0674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786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D80AF3F-FB6F-FEBD-2474-7D4676BE8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0E5FB-5EF8-6144-A56C-390F7DFEF9FC}" type="datetimeFigureOut">
              <a:rPr lang="fr-FR"/>
              <a:pPr>
                <a:defRPr/>
              </a:pPr>
              <a:t>22/04/2025</a:t>
            </a:fld>
            <a:endParaRPr lang="fr-F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7ED48D5-3711-C3B3-4CA8-1BE716DB5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4ED5FF-A815-3975-5BE1-31A82D64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C6261-664E-FE4E-BD9B-756094D72A5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488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7932E14-23E3-4AA6-6CE9-9570A3227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30881-1001-154F-B9A4-54DD9CC77B4C}" type="datetimeFigureOut">
              <a:rPr lang="fr-FR"/>
              <a:pPr>
                <a:defRPr/>
              </a:pPr>
              <a:t>22/04/2025</a:t>
            </a:fld>
            <a:endParaRPr lang="fr-F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78EB532-1924-F5E0-FEB2-4088521D4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61FAD3-0EC2-6AB6-5BAE-9458CE36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CA313-3A17-7440-9A65-BFDA982BE6D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053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445FD53-5325-CCF6-AAED-D46A6E8B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D246C-C66E-7345-BC33-2D89CC8A36A1}" type="datetimeFigureOut">
              <a:rPr lang="fr-FR"/>
              <a:pPr>
                <a:defRPr/>
              </a:pPr>
              <a:t>22/04/2025</a:t>
            </a:fld>
            <a:endParaRPr lang="fr-F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115242-EE93-6CE1-424F-B12EE0214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685BDD9-7F46-BC56-0071-9F4EC19D9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21C11-2DE9-FE4D-ADC8-423F1A812FE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954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0674FE-63C7-3303-0CD3-182EE428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93F65-1FB7-EC4E-AC05-8CC39A8E7C15}" type="datetimeFigureOut">
              <a:rPr lang="fr-FR"/>
              <a:pPr>
                <a:defRPr/>
              </a:pPr>
              <a:t>22/04/2025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CCFE08-BB17-7A4D-A6BC-FFB6EDA82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2BC834-A19E-720C-19C2-D76F13562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DEEBD-A7A1-3547-AF11-3CCD8E5FA2B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953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fr-CA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5447B4-3975-3D2A-86AF-38743887A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64C97-5A36-F44A-8415-8419D80362CA}" type="datetimeFigureOut">
              <a:rPr lang="fr-FR"/>
              <a:pPr>
                <a:defRPr/>
              </a:pPr>
              <a:t>22/04/2025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D695CDC-3855-F344-1F0B-47628D98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12C60C-3E20-E85A-5519-762F17BE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1D3FE-39F5-844E-AC72-D201CA1D72E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965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15766A1-730F-0E31-335D-A2DC539014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1488" y="487363"/>
            <a:ext cx="5915025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fr-FR"/>
              <a:t>Modifier le style du titre</a:t>
            </a:r>
            <a:endParaRPr lang="en-US" alt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9CAB3-9BC1-62F0-9426-47CF0DD58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433638"/>
            <a:ext cx="5915025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81F17-4C8F-6BF8-C200-CC852DFE9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8475663"/>
            <a:ext cx="154305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DC58D0-1A5A-3C4E-9987-3C67F949D171}" type="datetimeFigureOut">
              <a:rPr lang="fr-FR"/>
              <a:pPr>
                <a:defRPr/>
              </a:pPr>
              <a:t>22/04/2025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272C6-2BBC-D465-FABF-CA3BC5078D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8475663"/>
            <a:ext cx="2314575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D8CFF-2A72-E180-8A6B-38213A63A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8475663"/>
            <a:ext cx="154305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53D9E78-AAD2-5F4B-B3F2-4A37E4E6B57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g"/><Relationship Id="rId3" Type="http://schemas.openxmlformats.org/officeDocument/2006/relationships/customXml" Target="../ink/ink1.xml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0B5388-6775-D177-21C3-1178AF479F8F}"/>
              </a:ext>
            </a:extLst>
          </p:cNvPr>
          <p:cNvSpPr/>
          <p:nvPr/>
        </p:nvSpPr>
        <p:spPr>
          <a:xfrm>
            <a:off x="0" y="-3175"/>
            <a:ext cx="6858000" cy="10350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42A252-6E13-AA17-0E84-647A8E46412C}"/>
              </a:ext>
            </a:extLst>
          </p:cNvPr>
          <p:cNvSpPr/>
          <p:nvPr/>
        </p:nvSpPr>
        <p:spPr>
          <a:xfrm>
            <a:off x="3175" y="990600"/>
            <a:ext cx="6858000" cy="1127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70D8226-6617-4784-3570-F8F02DAC6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2413"/>
            <a:ext cx="6786563" cy="638175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PROCÉDURE SCAN TRAUMA ÉTAGE B </a:t>
            </a:r>
            <a:b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PRÉPARATION / TRANSPORT</a:t>
            </a:r>
          </a:p>
        </p:txBody>
      </p:sp>
      <p:pic>
        <p:nvPicPr>
          <p:cNvPr id="3076" name="Image 3">
            <a:extLst>
              <a:ext uri="{FF2B5EF4-FFF2-40B4-BE49-F238E27FC236}">
                <a16:creationId xmlns:a16="http://schemas.microsoft.com/office/drawing/2014/main" id="{9ED68BDD-C798-63E7-1909-0419D6A90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163638"/>
            <a:ext cx="6684963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avec flèche vers la gauche 2">
            <a:extLst>
              <a:ext uri="{FF2B5EF4-FFF2-40B4-BE49-F238E27FC236}">
                <a16:creationId xmlns:a16="http://schemas.microsoft.com/office/drawing/2014/main" id="{6E255F5C-DEC5-F0BF-7188-F18D596BF44D}"/>
              </a:ext>
            </a:extLst>
          </p:cNvPr>
          <p:cNvSpPr/>
          <p:nvPr/>
        </p:nvSpPr>
        <p:spPr>
          <a:xfrm>
            <a:off x="5126038" y="4294188"/>
            <a:ext cx="1627187" cy="1081087"/>
          </a:xfrm>
          <a:prstGeom prst="leftArrowCallout">
            <a:avLst>
              <a:gd name="adj1" fmla="val 12499"/>
              <a:gd name="adj2" fmla="val 13749"/>
              <a:gd name="adj3" fmla="val 16249"/>
              <a:gd name="adj4" fmla="val 79474"/>
            </a:avLst>
          </a:prstGeom>
          <a:solidFill>
            <a:schemeClr val="bg1">
              <a:lumMod val="95000"/>
              <a:alpha val="74839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2"/>
                </a:solidFill>
              </a:rPr>
              <a:t>Démêler tubulures et fixer avec pince hémostatique</a:t>
            </a:r>
          </a:p>
        </p:txBody>
      </p:sp>
      <p:sp>
        <p:nvSpPr>
          <p:cNvPr id="6" name="Rectangle avec flèche vers la gauche 5">
            <a:extLst>
              <a:ext uri="{FF2B5EF4-FFF2-40B4-BE49-F238E27FC236}">
                <a16:creationId xmlns:a16="http://schemas.microsoft.com/office/drawing/2014/main" id="{4238381E-3C7C-754E-9D65-C4E06B9B8647}"/>
              </a:ext>
            </a:extLst>
          </p:cNvPr>
          <p:cNvSpPr/>
          <p:nvPr/>
        </p:nvSpPr>
        <p:spPr>
          <a:xfrm>
            <a:off x="4400550" y="5424488"/>
            <a:ext cx="2352675" cy="695325"/>
          </a:xfrm>
          <a:prstGeom prst="leftArrowCallout">
            <a:avLst>
              <a:gd name="adj1" fmla="val 25000"/>
              <a:gd name="adj2" fmla="val 22054"/>
              <a:gd name="adj3" fmla="val 42678"/>
              <a:gd name="adj4" fmla="val 71417"/>
            </a:avLst>
          </a:prstGeom>
          <a:solidFill>
            <a:schemeClr val="bg1">
              <a:lumMod val="95000"/>
              <a:alpha val="75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2"/>
                </a:solidFill>
              </a:rPr>
              <a:t>Fils de moniteur </a:t>
            </a:r>
            <a:r>
              <a:rPr lang="fr-FR" sz="1400" u="sng" dirty="0">
                <a:solidFill>
                  <a:schemeClr val="tx2"/>
                </a:solidFill>
              </a:rPr>
              <a:t>au-dessus </a:t>
            </a:r>
            <a:r>
              <a:rPr lang="fr-FR" sz="1400" dirty="0">
                <a:solidFill>
                  <a:schemeClr val="tx2"/>
                </a:solidFill>
              </a:rPr>
              <a:t>des fils de solutés</a:t>
            </a:r>
          </a:p>
        </p:txBody>
      </p:sp>
      <p:sp>
        <p:nvSpPr>
          <p:cNvPr id="7" name="Rectangle avec flèche vers la gauche 6">
            <a:extLst>
              <a:ext uri="{FF2B5EF4-FFF2-40B4-BE49-F238E27FC236}">
                <a16:creationId xmlns:a16="http://schemas.microsoft.com/office/drawing/2014/main" id="{D54F6BD2-E1FF-239F-1582-EEACB32D8B4D}"/>
              </a:ext>
            </a:extLst>
          </p:cNvPr>
          <p:cNvSpPr/>
          <p:nvPr/>
        </p:nvSpPr>
        <p:spPr>
          <a:xfrm>
            <a:off x="3833813" y="3719513"/>
            <a:ext cx="2916237" cy="533400"/>
          </a:xfrm>
          <a:prstGeom prst="leftArrowCallout">
            <a:avLst>
              <a:gd name="adj1" fmla="val 25000"/>
              <a:gd name="adj2" fmla="val 22054"/>
              <a:gd name="adj3" fmla="val 42678"/>
              <a:gd name="adj4" fmla="val 59858"/>
            </a:avLst>
          </a:prstGeom>
          <a:solidFill>
            <a:schemeClr val="bg1">
              <a:lumMod val="95000"/>
              <a:alpha val="74839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2"/>
                </a:solidFill>
              </a:rPr>
              <a:t>Saturomètre sur l’orteil</a:t>
            </a:r>
          </a:p>
        </p:txBody>
      </p:sp>
      <p:sp>
        <p:nvSpPr>
          <p:cNvPr id="10" name="Rectangle avec flèche vers la gauche 9">
            <a:extLst>
              <a:ext uri="{FF2B5EF4-FFF2-40B4-BE49-F238E27FC236}">
                <a16:creationId xmlns:a16="http://schemas.microsoft.com/office/drawing/2014/main" id="{C6BB22C9-DAA1-D54B-A2B1-BB6F240CFF4A}"/>
              </a:ext>
            </a:extLst>
          </p:cNvPr>
          <p:cNvSpPr/>
          <p:nvPr/>
        </p:nvSpPr>
        <p:spPr>
          <a:xfrm>
            <a:off x="4384675" y="1368425"/>
            <a:ext cx="2368550" cy="53181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3426"/>
            </a:avLst>
          </a:prstGeom>
          <a:solidFill>
            <a:schemeClr val="bg1">
              <a:lumMod val="95000"/>
              <a:alpha val="74839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2"/>
                </a:solidFill>
              </a:rPr>
              <a:t>Préposé dirige la civière aux pieds</a:t>
            </a:r>
          </a:p>
        </p:txBody>
      </p:sp>
      <p:sp>
        <p:nvSpPr>
          <p:cNvPr id="11" name="Rectangle avec flèche vers la gauche 10">
            <a:extLst>
              <a:ext uri="{FF2B5EF4-FFF2-40B4-BE49-F238E27FC236}">
                <a16:creationId xmlns:a16="http://schemas.microsoft.com/office/drawing/2014/main" id="{46F81B71-4906-FDC6-44FE-72D7E061CD30}"/>
              </a:ext>
            </a:extLst>
          </p:cNvPr>
          <p:cNvSpPr/>
          <p:nvPr/>
        </p:nvSpPr>
        <p:spPr>
          <a:xfrm>
            <a:off x="4381500" y="3151188"/>
            <a:ext cx="2368550" cy="5334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3426"/>
            </a:avLst>
          </a:prstGeom>
          <a:solidFill>
            <a:schemeClr val="bg1">
              <a:lumMod val="95000"/>
              <a:alpha val="74839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 err="1">
                <a:solidFill>
                  <a:schemeClr val="tx2"/>
                </a:solidFill>
              </a:rPr>
              <a:t>PleurEvacs</a:t>
            </a:r>
            <a:r>
              <a:rPr lang="fr-FR" sz="1400" dirty="0">
                <a:solidFill>
                  <a:schemeClr val="tx2"/>
                </a:solidFill>
              </a:rPr>
              <a:t> et succions aux pieds</a:t>
            </a:r>
          </a:p>
        </p:txBody>
      </p:sp>
      <p:sp>
        <p:nvSpPr>
          <p:cNvPr id="12" name="Rectangle avec flèche vers la droite 11">
            <a:extLst>
              <a:ext uri="{FF2B5EF4-FFF2-40B4-BE49-F238E27FC236}">
                <a16:creationId xmlns:a16="http://schemas.microsoft.com/office/drawing/2014/main" id="{9057D433-2191-8115-9A50-B8B98C1C7173}"/>
              </a:ext>
            </a:extLst>
          </p:cNvPr>
          <p:cNvSpPr/>
          <p:nvPr/>
        </p:nvSpPr>
        <p:spPr>
          <a:xfrm>
            <a:off x="138113" y="1628775"/>
            <a:ext cx="1433512" cy="2209800"/>
          </a:xfrm>
          <a:prstGeom prst="rightArrowCallout">
            <a:avLst>
              <a:gd name="adj1" fmla="val 10106"/>
              <a:gd name="adj2" fmla="val 14362"/>
              <a:gd name="adj3" fmla="val 17553"/>
              <a:gd name="adj4" fmla="val 76769"/>
            </a:avLst>
          </a:prstGeom>
          <a:solidFill>
            <a:schemeClr val="bg1">
              <a:lumMod val="95000"/>
              <a:alpha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2"/>
                </a:solidFill>
              </a:rPr>
              <a:t>Regrouper les solutés sur un poteau si possible.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tx2"/>
                </a:solidFill>
              </a:rPr>
              <a:t> Transporter aux pieds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CA061A6-D812-EB22-B01F-7653BC0300CC}"/>
              </a:ext>
            </a:extLst>
          </p:cNvPr>
          <p:cNvSpPr txBox="1"/>
          <p:nvPr/>
        </p:nvSpPr>
        <p:spPr>
          <a:xfrm>
            <a:off x="117475" y="6499226"/>
            <a:ext cx="2643187" cy="1600200"/>
          </a:xfrm>
          <a:prstGeom prst="rect">
            <a:avLst/>
          </a:prstGeom>
          <a:solidFill>
            <a:schemeClr val="bg1">
              <a:lumMod val="95000"/>
              <a:alpha val="73363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>
                <a:solidFill>
                  <a:schemeClr val="tx2"/>
                </a:solidFill>
                <a:latin typeface="+mn-lt"/>
              </a:rPr>
              <a:t>AVANT DÉPART DE RÉA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400" b="1" dirty="0">
                <a:solidFill>
                  <a:srgbClr val="7030A0"/>
                </a:solidFill>
                <a:latin typeface="+mn-lt"/>
              </a:rPr>
              <a:t>Se faire escorter par un agent de sécurité (4911)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400" dirty="0">
                <a:solidFill>
                  <a:srgbClr val="7030A0"/>
                </a:solidFill>
                <a:latin typeface="+mn-lt"/>
              </a:rPr>
              <a:t>Aviser scan au départ (7138)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400" dirty="0">
                <a:solidFill>
                  <a:schemeClr val="tx2"/>
                </a:solidFill>
                <a:latin typeface="+mn-lt"/>
              </a:rPr>
              <a:t>Faire « Time out »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400" dirty="0">
                <a:solidFill>
                  <a:schemeClr val="tx2"/>
                </a:solidFill>
                <a:latin typeface="+mn-lt"/>
              </a:rPr>
              <a:t>Anticiper médication et équipement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EBA3B26-3685-72A9-728C-FBF1A4350711}"/>
              </a:ext>
            </a:extLst>
          </p:cNvPr>
          <p:cNvSpPr txBox="1"/>
          <p:nvPr/>
        </p:nvSpPr>
        <p:spPr>
          <a:xfrm>
            <a:off x="117475" y="8107363"/>
            <a:ext cx="6642100" cy="768350"/>
          </a:xfrm>
          <a:prstGeom prst="rect">
            <a:avLst/>
          </a:prstGeom>
          <a:solidFill>
            <a:schemeClr val="bg1">
              <a:lumMod val="95000"/>
              <a:alpha val="73363"/>
            </a:schemeClr>
          </a:solidFill>
          <a:ln w="12700">
            <a:solidFill>
              <a:schemeClr val="accent1">
                <a:shade val="15000"/>
              </a:schemeClr>
            </a:solidFill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>
                <a:solidFill>
                  <a:srgbClr val="0070C0"/>
                </a:solidFill>
                <a:latin typeface="+mn-lt"/>
              </a:rPr>
              <a:t>SALLE DE SCAN - étage B bloc 4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fr-CA" sz="1400" b="1" dirty="0">
                <a:solidFill>
                  <a:schemeClr val="accent5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Préparer la planche de transfert et la multiprise </a:t>
            </a:r>
            <a:r>
              <a:rPr lang="fr-CA" sz="1400" dirty="0">
                <a:solidFill>
                  <a:schemeClr val="accent5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(armoire de service)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fr-CA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Préparer la succion</a:t>
            </a:r>
            <a:r>
              <a:rPr lang="fr-CA" sz="1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et l’installer près de la table de scan</a:t>
            </a:r>
            <a:r>
              <a:rPr lang="fr-CA" sz="1400" dirty="0">
                <a:latin typeface="+mn-lt"/>
              </a:rPr>
              <a:t> </a:t>
            </a:r>
            <a:endParaRPr lang="fr-CA" sz="1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813B36A-0102-4BC6-3736-8150028CA985}"/>
              </a:ext>
            </a:extLst>
          </p:cNvPr>
          <p:cNvSpPr txBox="1"/>
          <p:nvPr/>
        </p:nvSpPr>
        <p:spPr>
          <a:xfrm>
            <a:off x="120650" y="1160463"/>
            <a:ext cx="1247775" cy="369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rgbClr val="0070C0"/>
                </a:solidFill>
                <a:latin typeface="+mn-lt"/>
              </a:rPr>
              <a:t>URGENCE</a:t>
            </a:r>
          </a:p>
        </p:txBody>
      </p:sp>
      <p:sp>
        <p:nvSpPr>
          <p:cNvPr id="3086" name="ZoneTexte 16">
            <a:extLst>
              <a:ext uri="{FF2B5EF4-FFF2-40B4-BE49-F238E27FC236}">
                <a16:creationId xmlns:a16="http://schemas.microsoft.com/office/drawing/2014/main" id="{9194B42A-6BD4-F707-3340-E15D7C574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8864600"/>
            <a:ext cx="34559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fr-CA" altLang="fr-FR" sz="700">
                <a:latin typeface="Helvetica" pitchFamily="2" charset="0"/>
              </a:rPr>
              <a:t>Groupe de travail en traumatologie, CHU Sainte-Justine— Avril 2025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641944-6350-0678-DC02-04FE9CF2B381}"/>
              </a:ext>
            </a:extLst>
          </p:cNvPr>
          <p:cNvSpPr/>
          <p:nvPr/>
        </p:nvSpPr>
        <p:spPr>
          <a:xfrm>
            <a:off x="107950" y="1154113"/>
            <a:ext cx="6670675" cy="773747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088" name="ZoneTexte 20">
            <a:extLst>
              <a:ext uri="{FF2B5EF4-FFF2-40B4-BE49-F238E27FC236}">
                <a16:creationId xmlns:a16="http://schemas.microsoft.com/office/drawing/2014/main" id="{654F7DC1-994F-2296-5F27-1D5F2097A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4381500"/>
            <a:ext cx="3432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E08BC70B-47D0-2985-651D-1BB0E8F271C9}"/>
              </a:ext>
            </a:extLst>
          </p:cNvPr>
          <p:cNvSpPr/>
          <p:nvPr/>
        </p:nvSpPr>
        <p:spPr>
          <a:xfrm>
            <a:off x="4260850" y="7267575"/>
            <a:ext cx="2352675" cy="642938"/>
          </a:xfrm>
          <a:prstGeom prst="roundRect">
            <a:avLst/>
          </a:prstGeom>
          <a:solidFill>
            <a:srgbClr val="7030A0">
              <a:alpha val="5249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bg1"/>
                </a:solidFill>
              </a:rPr>
              <a:t>	Différence avec procédure bloc 11</a:t>
            </a:r>
          </a:p>
        </p:txBody>
      </p:sp>
      <p:sp>
        <p:nvSpPr>
          <p:cNvPr id="20" name="Étoile à 4 branches 19">
            <a:extLst>
              <a:ext uri="{FF2B5EF4-FFF2-40B4-BE49-F238E27FC236}">
                <a16:creationId xmlns:a16="http://schemas.microsoft.com/office/drawing/2014/main" id="{6844B97A-727A-1F63-48FF-2DB13EAEFBF5}"/>
              </a:ext>
            </a:extLst>
          </p:cNvPr>
          <p:cNvSpPr/>
          <p:nvPr/>
        </p:nvSpPr>
        <p:spPr>
          <a:xfrm>
            <a:off x="4381500" y="7342188"/>
            <a:ext cx="468313" cy="485775"/>
          </a:xfrm>
          <a:prstGeom prst="star4">
            <a:avLst/>
          </a:prstGeom>
          <a:solidFill>
            <a:srgbClr val="FFFF00"/>
          </a:solidFill>
          <a:ln>
            <a:solidFill>
              <a:srgbClr val="A02B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2" name="Étoile à 4 branches 21">
            <a:extLst>
              <a:ext uri="{FF2B5EF4-FFF2-40B4-BE49-F238E27FC236}">
                <a16:creationId xmlns:a16="http://schemas.microsoft.com/office/drawing/2014/main" id="{44E11AA2-A3D7-F7BF-F90A-014D037234F5}"/>
              </a:ext>
            </a:extLst>
          </p:cNvPr>
          <p:cNvSpPr/>
          <p:nvPr/>
        </p:nvSpPr>
        <p:spPr>
          <a:xfrm>
            <a:off x="2484437" y="6870701"/>
            <a:ext cx="466725" cy="485775"/>
          </a:xfrm>
          <a:prstGeom prst="star4">
            <a:avLst/>
          </a:prstGeom>
          <a:solidFill>
            <a:srgbClr val="FFFF00"/>
          </a:solidFill>
          <a:ln>
            <a:solidFill>
              <a:srgbClr val="A02B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1" name="Étoile à 4 branches 21">
            <a:extLst>
              <a:ext uri="{FF2B5EF4-FFF2-40B4-BE49-F238E27FC236}">
                <a16:creationId xmlns:a16="http://schemas.microsoft.com/office/drawing/2014/main" id="{66B096EE-6B82-4FB9-B849-73DA6774E313}"/>
              </a:ext>
            </a:extLst>
          </p:cNvPr>
          <p:cNvSpPr/>
          <p:nvPr/>
        </p:nvSpPr>
        <p:spPr>
          <a:xfrm>
            <a:off x="5364161" y="8115300"/>
            <a:ext cx="466725" cy="485775"/>
          </a:xfrm>
          <a:prstGeom prst="star4">
            <a:avLst/>
          </a:prstGeom>
          <a:solidFill>
            <a:srgbClr val="FFFF00"/>
          </a:solidFill>
          <a:ln>
            <a:solidFill>
              <a:srgbClr val="A02B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ous-titre 2">
            <a:extLst>
              <a:ext uri="{FF2B5EF4-FFF2-40B4-BE49-F238E27FC236}">
                <a16:creationId xmlns:a16="http://schemas.microsoft.com/office/drawing/2014/main" id="{5409BF5D-9182-D297-012E-22207128869B}"/>
              </a:ext>
            </a:extLst>
          </p:cNvPr>
          <p:cNvSpPr txBox="1">
            <a:spLocks/>
          </p:cNvSpPr>
          <p:nvPr/>
        </p:nvSpPr>
        <p:spPr>
          <a:xfrm>
            <a:off x="106363" y="6896100"/>
            <a:ext cx="6670675" cy="21272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400" b="1" dirty="0"/>
              <a:t>Position finale 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fr-FR" sz="1400" dirty="0"/>
              <a:t> </a:t>
            </a:r>
          </a:p>
        </p:txBody>
      </p:sp>
      <p:sp>
        <p:nvSpPr>
          <p:cNvPr id="53" name="Sous-titre 2">
            <a:extLst>
              <a:ext uri="{FF2B5EF4-FFF2-40B4-BE49-F238E27FC236}">
                <a16:creationId xmlns:a16="http://schemas.microsoft.com/office/drawing/2014/main" id="{ED5539AB-191C-68A7-49BB-F86507DF89A6}"/>
              </a:ext>
            </a:extLst>
          </p:cNvPr>
          <p:cNvSpPr txBox="1">
            <a:spLocks/>
          </p:cNvSpPr>
          <p:nvPr/>
        </p:nvSpPr>
        <p:spPr>
          <a:xfrm>
            <a:off x="106363" y="4341813"/>
            <a:ext cx="6680200" cy="24923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400" b="1" dirty="0"/>
              <a:t>Transfert sur table de scan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fr-FR" sz="1400" dirty="0"/>
              <a:t>Poteaux de soluté de chaque côté de la table de scan, à son extrémité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fr-CA" sz="1400" dirty="0">
                <a:solidFill>
                  <a:srgbClr val="000000"/>
                </a:solidFill>
              </a:rPr>
              <a:t>Ventilateur reste du côté de la porte</a:t>
            </a:r>
            <a:endParaRPr lang="fr-FR" sz="1400" dirty="0"/>
          </a:p>
          <a:p>
            <a:pPr algn="l" fontAlgn="auto">
              <a:spcAft>
                <a:spcPts val="0"/>
              </a:spcAft>
              <a:defRPr/>
            </a:pPr>
            <a:r>
              <a:rPr lang="fr-FR" sz="1400" dirty="0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143648-A565-B3CD-62BF-8016E52AFB01}"/>
              </a:ext>
            </a:extLst>
          </p:cNvPr>
          <p:cNvSpPr/>
          <p:nvPr/>
        </p:nvSpPr>
        <p:spPr>
          <a:xfrm>
            <a:off x="4367213" y="4994275"/>
            <a:ext cx="2382837" cy="1817688"/>
          </a:xfrm>
          <a:prstGeom prst="rect">
            <a:avLst/>
          </a:prstGeom>
          <a:solidFill>
            <a:srgbClr val="FFE44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3FA5BC-6E75-D690-1EF4-5AF595DE4BB1}"/>
              </a:ext>
            </a:extLst>
          </p:cNvPr>
          <p:cNvSpPr/>
          <p:nvPr/>
        </p:nvSpPr>
        <p:spPr>
          <a:xfrm>
            <a:off x="4367213" y="7043738"/>
            <a:ext cx="2382837" cy="1984375"/>
          </a:xfrm>
          <a:prstGeom prst="rect">
            <a:avLst/>
          </a:prstGeom>
          <a:solidFill>
            <a:srgbClr val="FFE44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A39F2746-07C6-3BE1-C095-5F5773061155}"/>
              </a:ext>
            </a:extLst>
          </p:cNvPr>
          <p:cNvSpPr txBox="1">
            <a:spLocks/>
          </p:cNvSpPr>
          <p:nvPr/>
        </p:nvSpPr>
        <p:spPr>
          <a:xfrm>
            <a:off x="117475" y="1230313"/>
            <a:ext cx="6659563" cy="9302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/>
              <a:t>Arrivée au scan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fr-CA" sz="1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S’annoncer et écouter les directives de la technologue</a:t>
            </a:r>
            <a:endParaRPr lang="fr-FR" sz="1400" dirty="0"/>
          </a:p>
          <a:p>
            <a:pPr marL="628650" lvl="1" indent="-285750" algn="l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fr-FR" sz="1400" dirty="0"/>
              <a:t>Scan tête = </a:t>
            </a:r>
            <a:r>
              <a:rPr lang="fr-FR" sz="1400" dirty="0">
                <a:solidFill>
                  <a:schemeClr val="accent5"/>
                </a:solidFill>
              </a:rPr>
              <a:t>entrée tête premières</a:t>
            </a:r>
          </a:p>
          <a:p>
            <a:pPr marL="628650" lvl="1" indent="-285750" algn="l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fr-FR" sz="1400" dirty="0"/>
              <a:t>Panscan   = </a:t>
            </a:r>
            <a:r>
              <a:rPr lang="fr-FR" sz="1400" dirty="0">
                <a:solidFill>
                  <a:schemeClr val="accent5"/>
                </a:solidFill>
              </a:rPr>
              <a:t>entrée pieds premiers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8ED4BB-176C-384C-B530-E23B09C529D1}"/>
              </a:ext>
            </a:extLst>
          </p:cNvPr>
          <p:cNvSpPr/>
          <p:nvPr/>
        </p:nvSpPr>
        <p:spPr>
          <a:xfrm>
            <a:off x="781050" y="1639888"/>
            <a:ext cx="811213" cy="211137"/>
          </a:xfrm>
          <a:prstGeom prst="rect">
            <a:avLst/>
          </a:prstGeom>
          <a:solidFill>
            <a:srgbClr val="E3917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51" name="Sous-titre 2">
            <a:extLst>
              <a:ext uri="{FF2B5EF4-FFF2-40B4-BE49-F238E27FC236}">
                <a16:creationId xmlns:a16="http://schemas.microsoft.com/office/drawing/2014/main" id="{C9776342-BAE3-0EC3-EBC1-0A5687D867D8}"/>
              </a:ext>
            </a:extLst>
          </p:cNvPr>
          <p:cNvSpPr txBox="1">
            <a:spLocks/>
          </p:cNvSpPr>
          <p:nvPr/>
        </p:nvSpPr>
        <p:spPr>
          <a:xfrm>
            <a:off x="117475" y="2209800"/>
            <a:ext cx="6669088" cy="20986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1400" b="1" dirty="0"/>
              <a:t>Avant transfert sur la table de scan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fr-FR" sz="1400" dirty="0"/>
              <a:t>Amener le poteau de soluté se trouvant du côté de la table de scan de l’autre côté de celle-ci. (</a:t>
            </a:r>
            <a:r>
              <a:rPr lang="fr-FR" sz="1400" dirty="0">
                <a:solidFill>
                  <a:srgbClr val="25A59F"/>
                </a:solidFill>
              </a:rPr>
              <a:t>flèche turquoise</a:t>
            </a:r>
            <a:r>
              <a:rPr lang="fr-FR" sz="1400" dirty="0"/>
              <a:t>)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fr-FR" sz="1400" dirty="0"/>
              <a:t>Civière et le reste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/>
              <a:t>        de l’équipement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/>
              <a:t>         reste du côté de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/>
              <a:t>          la porte</a:t>
            </a:r>
          </a:p>
          <a:p>
            <a:pPr marL="285750" indent="-285750" algn="l" fontAlgn="auto">
              <a:spcAft>
                <a:spcPts val="0"/>
              </a:spcAft>
              <a:buFont typeface="Wingdings" pitchFamily="2" charset="2"/>
              <a:buChar char="q"/>
              <a:defRPr/>
            </a:pPr>
            <a:endParaRPr lang="fr-FR" sz="1400" dirty="0"/>
          </a:p>
          <a:p>
            <a:pPr marL="285750" indent="-285750" algn="l" fontAlgn="auto">
              <a:spcAft>
                <a:spcPts val="0"/>
              </a:spcAft>
              <a:buFont typeface="Wingdings" pitchFamily="2" charset="2"/>
              <a:buChar char="q"/>
              <a:defRPr/>
            </a:pPr>
            <a:endParaRPr lang="fr-FR" sz="1400" dirty="0"/>
          </a:p>
          <a:p>
            <a:pPr marL="285750" indent="-285750" algn="l" fontAlgn="auto">
              <a:spcAft>
                <a:spcPts val="0"/>
              </a:spcAft>
              <a:buFont typeface="Wingdings" pitchFamily="2" charset="2"/>
              <a:buChar char="q"/>
              <a:defRPr/>
            </a:pPr>
            <a:endParaRPr lang="fr-FR" sz="1400" dirty="0"/>
          </a:p>
          <a:p>
            <a:pPr marL="285750" indent="-285750" algn="l" fontAlgn="auto">
              <a:spcAft>
                <a:spcPts val="0"/>
              </a:spcAft>
              <a:buFont typeface="Wingdings" pitchFamily="2" charset="2"/>
              <a:buChar char="q"/>
              <a:defRPr/>
            </a:pPr>
            <a:endParaRPr lang="fr-FR" sz="1400" dirty="0"/>
          </a:p>
          <a:p>
            <a:pPr algn="l" fontAlgn="auto">
              <a:spcAft>
                <a:spcPts val="0"/>
              </a:spcAft>
              <a:defRPr/>
            </a:pPr>
            <a:r>
              <a:rPr lang="fr-FR" sz="1400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D38B24-1AD0-65FA-0B6F-3A168394E0EE}"/>
              </a:ext>
            </a:extLst>
          </p:cNvPr>
          <p:cNvSpPr/>
          <p:nvPr/>
        </p:nvSpPr>
        <p:spPr>
          <a:xfrm>
            <a:off x="4367213" y="2871788"/>
            <a:ext cx="2382837" cy="1441450"/>
          </a:xfrm>
          <a:prstGeom prst="rect">
            <a:avLst/>
          </a:prstGeom>
          <a:solidFill>
            <a:srgbClr val="FFE44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D2DFB8D-F04A-58DF-CAD0-BA595DCCD3F7}"/>
              </a:ext>
            </a:extLst>
          </p:cNvPr>
          <p:cNvSpPr/>
          <p:nvPr/>
        </p:nvSpPr>
        <p:spPr>
          <a:xfrm>
            <a:off x="1941513" y="7045325"/>
            <a:ext cx="2382837" cy="1971675"/>
          </a:xfrm>
          <a:prstGeom prst="rect">
            <a:avLst/>
          </a:prstGeom>
          <a:solidFill>
            <a:srgbClr val="E3917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02B755-C684-40B7-AE9A-AE9EBE5D788F}"/>
              </a:ext>
            </a:extLst>
          </p:cNvPr>
          <p:cNvSpPr/>
          <p:nvPr/>
        </p:nvSpPr>
        <p:spPr>
          <a:xfrm>
            <a:off x="1941513" y="4994275"/>
            <a:ext cx="2382837" cy="1806575"/>
          </a:xfrm>
          <a:prstGeom prst="rect">
            <a:avLst/>
          </a:prstGeom>
          <a:solidFill>
            <a:srgbClr val="E3917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B9B5F2-3876-D9B9-DEF2-E46AFDF678CD}"/>
              </a:ext>
            </a:extLst>
          </p:cNvPr>
          <p:cNvSpPr/>
          <p:nvPr/>
        </p:nvSpPr>
        <p:spPr>
          <a:xfrm>
            <a:off x="1941513" y="2871788"/>
            <a:ext cx="2382837" cy="1433512"/>
          </a:xfrm>
          <a:prstGeom prst="rect">
            <a:avLst/>
          </a:prstGeom>
          <a:solidFill>
            <a:srgbClr val="E3917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" name="Encre 29">
                <a:extLst>
                  <a:ext uri="{FF2B5EF4-FFF2-40B4-BE49-F238E27FC236}">
                    <a16:creationId xmlns:a16="http://schemas.microsoft.com/office/drawing/2014/main" id="{F092775E-3EB8-5024-64A3-6549E94D2D00}"/>
                  </a:ext>
                </a:extLst>
              </p14:cNvPr>
              <p14:cNvContentPartPr/>
              <p14:nvPr/>
            </p14:nvContentPartPr>
            <p14:xfrm>
              <a:off x="7493206" y="8131348"/>
              <a:ext cx="360" cy="360"/>
            </p14:xfrm>
          </p:contentPart>
        </mc:Choice>
        <mc:Fallback xmlns="">
          <p:pic>
            <p:nvPicPr>
              <p:cNvPr id="30" name="Encre 29">
                <a:extLst>
                  <a:ext uri="{FF2B5EF4-FFF2-40B4-BE49-F238E27FC236}">
                    <a16:creationId xmlns:a16="http://schemas.microsoft.com/office/drawing/2014/main" id="{F092775E-3EB8-5024-64A3-6549E94D2D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84206" y="812234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110" name="ZoneTexte 55">
            <a:extLst>
              <a:ext uri="{FF2B5EF4-FFF2-40B4-BE49-F238E27FC236}">
                <a16:creationId xmlns:a16="http://schemas.microsoft.com/office/drawing/2014/main" id="{1AC133A3-CAA3-2C08-8C64-66B4ED527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8" y="7107238"/>
            <a:ext cx="18446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buFont typeface="Wingdings" pitchFamily="2" charset="2"/>
              <a:buChar char="q"/>
            </a:pPr>
            <a:r>
              <a:rPr lang="fr-FR" altLang="fr-FR" sz="1200" dirty="0">
                <a:solidFill>
                  <a:srgbClr val="CC0065"/>
                </a:solidFill>
              </a:rPr>
              <a:t>Moniteur</a:t>
            </a:r>
            <a:r>
              <a:rPr lang="fr-FR" altLang="fr-FR" sz="1200" dirty="0"/>
              <a:t> </a:t>
            </a:r>
            <a:r>
              <a:rPr lang="fr-FR" altLang="fr-FR" sz="1200" dirty="0">
                <a:solidFill>
                  <a:schemeClr val="accent5"/>
                </a:solidFill>
              </a:rPr>
              <a:t>visible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fr-FR" altLang="fr-FR" sz="1200" dirty="0">
                <a:solidFill>
                  <a:srgbClr val="25A59F"/>
                </a:solidFill>
              </a:rPr>
              <a:t>Soluté</a:t>
            </a:r>
            <a:r>
              <a:rPr lang="fr-FR" altLang="fr-FR" sz="1200" dirty="0"/>
              <a:t> chaque côté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fr-FR" altLang="fr-FR" sz="1200" dirty="0" err="1">
                <a:solidFill>
                  <a:srgbClr val="007CDC"/>
                </a:solidFill>
              </a:rPr>
              <a:t>PleurEvac</a:t>
            </a:r>
            <a:r>
              <a:rPr lang="fr-FR" altLang="fr-FR" sz="1200" dirty="0"/>
              <a:t> au bout de la table de scan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fr-FR" altLang="fr-FR" sz="1200" dirty="0">
                <a:solidFill>
                  <a:srgbClr val="DFB12E"/>
                </a:solidFill>
              </a:rPr>
              <a:t>Succions</a:t>
            </a:r>
            <a:r>
              <a:rPr lang="fr-FR" altLang="fr-FR" sz="1200" dirty="0"/>
              <a:t> aux pieds du patient (sol / plateau)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fr-FR" altLang="fr-FR" sz="1200" dirty="0"/>
              <a:t>TA jambe si possible</a:t>
            </a:r>
          </a:p>
          <a:p>
            <a:pPr eaLnBrk="1" hangingPunct="1">
              <a:buFont typeface="Wingdings" pitchFamily="2" charset="2"/>
              <a:buChar char="q"/>
            </a:pPr>
            <a:endParaRPr lang="fr-FR" altLang="fr-FR" sz="1200" dirty="0"/>
          </a:p>
        </p:txBody>
      </p:sp>
      <p:sp>
        <p:nvSpPr>
          <p:cNvPr id="4111" name="ZoneTexte 2">
            <a:extLst>
              <a:ext uri="{FF2B5EF4-FFF2-40B4-BE49-F238E27FC236}">
                <a16:creationId xmlns:a16="http://schemas.microsoft.com/office/drawing/2014/main" id="{4CBF69A5-FC70-0077-9318-3B782A5DA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4921250"/>
            <a:ext cx="18780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buFont typeface="Wingdings" pitchFamily="2" charset="2"/>
              <a:buChar char="q"/>
            </a:pPr>
            <a:r>
              <a:rPr lang="fr-CA" altLang="fr-FR" sz="1400" dirty="0">
                <a:solidFill>
                  <a:srgbClr val="000000"/>
                </a:solidFill>
              </a:rPr>
              <a:t>Brancher les gaz médicaux PRN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fr-CA" altLang="fr-FR" sz="1400" dirty="0">
                <a:solidFill>
                  <a:srgbClr val="000000"/>
                </a:solidFill>
              </a:rPr>
              <a:t>Brancher pompes et succions 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fr-CA" altLang="fr-FR" sz="1400" dirty="0">
                <a:solidFill>
                  <a:schemeClr val="accent5"/>
                </a:solidFill>
              </a:rPr>
              <a:t>Dégager la civière à l’extérieur de la salle</a:t>
            </a:r>
            <a:endParaRPr lang="fr-FR" altLang="fr-FR" sz="1400" dirty="0">
              <a:solidFill>
                <a:schemeClr val="accent5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83A5F5-001C-DCC1-BEDE-7D97BF79952A}"/>
              </a:ext>
            </a:extLst>
          </p:cNvPr>
          <p:cNvSpPr/>
          <p:nvPr/>
        </p:nvSpPr>
        <p:spPr>
          <a:xfrm>
            <a:off x="0" y="-3175"/>
            <a:ext cx="6858000" cy="10350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E6CF7F-EEA4-2FF2-233D-B26626757CB0}"/>
              </a:ext>
            </a:extLst>
          </p:cNvPr>
          <p:cNvSpPr/>
          <p:nvPr/>
        </p:nvSpPr>
        <p:spPr>
          <a:xfrm>
            <a:off x="3175" y="990600"/>
            <a:ext cx="6858000" cy="142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7D54B5CE-EE3C-57FD-D2CB-73FFE06B3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3363"/>
            <a:ext cx="6777038" cy="636587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PROCÉDURE SCAN TRAUMA ÉTAGE B </a:t>
            </a:r>
            <a:br>
              <a:rPr lang="fr-F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SALLE DE SCAN</a:t>
            </a:r>
            <a:endParaRPr lang="fr-FR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3CA8E1-3E9C-1AF2-390C-4AB1E01621D8}"/>
              </a:ext>
            </a:extLst>
          </p:cNvPr>
          <p:cNvSpPr/>
          <p:nvPr/>
        </p:nvSpPr>
        <p:spPr>
          <a:xfrm>
            <a:off x="782638" y="1844675"/>
            <a:ext cx="811212" cy="227013"/>
          </a:xfrm>
          <a:prstGeom prst="rect">
            <a:avLst/>
          </a:prstGeom>
          <a:solidFill>
            <a:srgbClr val="FFE44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100" dirty="0">
              <a:solidFill>
                <a:schemeClr val="tx1"/>
              </a:solidFill>
            </a:endParaRPr>
          </a:p>
        </p:txBody>
      </p:sp>
      <p:grpSp>
        <p:nvGrpSpPr>
          <p:cNvPr id="4116" name="Groupe 88">
            <a:extLst>
              <a:ext uri="{FF2B5EF4-FFF2-40B4-BE49-F238E27FC236}">
                <a16:creationId xmlns:a16="http://schemas.microsoft.com/office/drawing/2014/main" id="{9C011E6B-197F-2672-BDDD-7FF2C4B7BB68}"/>
              </a:ext>
            </a:extLst>
          </p:cNvPr>
          <p:cNvGrpSpPr>
            <a:grpSpLocks/>
          </p:cNvGrpSpPr>
          <p:nvPr/>
        </p:nvGrpSpPr>
        <p:grpSpPr bwMode="auto">
          <a:xfrm>
            <a:off x="4464050" y="7358063"/>
            <a:ext cx="1739900" cy="1560512"/>
            <a:chOff x="4292699" y="7322189"/>
            <a:chExt cx="1740357" cy="1560446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607A4DFA-824E-9551-DF21-F9D59F44E352}"/>
                </a:ext>
              </a:extLst>
            </p:cNvPr>
            <p:cNvSpPr/>
            <p:nvPr/>
          </p:nvSpPr>
          <p:spPr>
            <a:xfrm>
              <a:off x="4292699" y="7322189"/>
              <a:ext cx="503370" cy="760380"/>
            </a:xfrm>
            <a:prstGeom prst="ellipse">
              <a:avLst/>
            </a:prstGeom>
            <a:noFill/>
            <a:ln w="25400">
              <a:solidFill>
                <a:srgbClr val="1DD0C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0B5950C0-93C6-1CF6-C2A1-CE0DA5213CBE}"/>
                </a:ext>
              </a:extLst>
            </p:cNvPr>
            <p:cNvSpPr/>
            <p:nvPr/>
          </p:nvSpPr>
          <p:spPr>
            <a:xfrm>
              <a:off x="5143822" y="7587290"/>
              <a:ext cx="282649" cy="238115"/>
            </a:xfrm>
            <a:prstGeom prst="ellipse">
              <a:avLst/>
            </a:prstGeom>
            <a:noFill/>
            <a:ln w="25400">
              <a:solidFill>
                <a:srgbClr val="FF0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27695572-F837-757F-B4DC-9616F86D1980}"/>
                </a:ext>
              </a:extLst>
            </p:cNvPr>
            <p:cNvSpPr/>
            <p:nvPr/>
          </p:nvSpPr>
          <p:spPr>
            <a:xfrm>
              <a:off x="4980268" y="8333383"/>
              <a:ext cx="654222" cy="549252"/>
            </a:xfrm>
            <a:prstGeom prst="ellipse">
              <a:avLst/>
            </a:prstGeom>
            <a:noFill/>
            <a:ln w="25400">
              <a:solidFill>
                <a:srgbClr val="008EF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pic>
          <p:nvPicPr>
            <p:cNvPr id="4137" name="Image 48">
              <a:extLst>
                <a:ext uri="{FF2B5EF4-FFF2-40B4-BE49-F238E27FC236}">
                  <a16:creationId xmlns:a16="http://schemas.microsoft.com/office/drawing/2014/main" id="{0B0AECFF-A905-6018-23E9-0709D55EDC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93294">
              <a:off x="4547781" y="8337297"/>
              <a:ext cx="327964" cy="304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8" name="Image 53">
              <a:extLst>
                <a:ext uri="{FF2B5EF4-FFF2-40B4-BE49-F238E27FC236}">
                  <a16:creationId xmlns:a16="http://schemas.microsoft.com/office/drawing/2014/main" id="{28658591-F0B3-F9A0-59ED-A8C566B5E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36237">
              <a:off x="5564351" y="7847257"/>
              <a:ext cx="211505" cy="196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B222AE99-DBF5-704D-955E-26B676D6E237}"/>
                </a:ext>
              </a:extLst>
            </p:cNvPr>
            <p:cNvSpPr/>
            <p:nvPr/>
          </p:nvSpPr>
          <p:spPr>
            <a:xfrm>
              <a:off x="5669424" y="7333301"/>
              <a:ext cx="354105" cy="428607"/>
            </a:xfrm>
            <a:prstGeom prst="ellipse">
              <a:avLst/>
            </a:prstGeom>
            <a:noFill/>
            <a:ln w="25400">
              <a:solidFill>
                <a:srgbClr val="1DD0C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4FFD564F-79CB-B707-4190-21876A2F5D16}"/>
                </a:ext>
              </a:extLst>
            </p:cNvPr>
            <p:cNvSpPr/>
            <p:nvPr/>
          </p:nvSpPr>
          <p:spPr>
            <a:xfrm>
              <a:off x="4543590" y="8311159"/>
              <a:ext cx="358869" cy="327011"/>
            </a:xfrm>
            <a:prstGeom prst="ellipse">
              <a:avLst/>
            </a:prstGeom>
            <a:noFill/>
            <a:ln w="25400">
              <a:solidFill>
                <a:srgbClr val="FFCA3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81999200-8244-6C4C-3E0B-FAFC5DA0C04A}"/>
                </a:ext>
              </a:extLst>
            </p:cNvPr>
            <p:cNvSpPr/>
            <p:nvPr/>
          </p:nvSpPr>
          <p:spPr>
            <a:xfrm>
              <a:off x="5545566" y="7803181"/>
              <a:ext cx="273122" cy="279388"/>
            </a:xfrm>
            <a:prstGeom prst="ellipse">
              <a:avLst/>
            </a:prstGeom>
            <a:noFill/>
            <a:ln w="25400">
              <a:solidFill>
                <a:srgbClr val="FFCA3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pic>
          <p:nvPicPr>
            <p:cNvPr id="4142" name="Image 63">
              <a:extLst>
                <a:ext uri="{FF2B5EF4-FFF2-40B4-BE49-F238E27FC236}">
                  <a16:creationId xmlns:a16="http://schemas.microsoft.com/office/drawing/2014/main" id="{C344566D-F389-020A-D7C9-AF4EE003D5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257" y="7387132"/>
              <a:ext cx="302799" cy="344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17" name="ZoneTexte 97">
            <a:extLst>
              <a:ext uri="{FF2B5EF4-FFF2-40B4-BE49-F238E27FC236}">
                <a16:creationId xmlns:a16="http://schemas.microsoft.com/office/drawing/2014/main" id="{50FFE14F-5DAE-6958-1AAA-C529DD6EA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1600200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fr-FR" altLang="fr-FR" sz="1400"/>
              <a:t>Scan tête</a:t>
            </a:r>
          </a:p>
        </p:txBody>
      </p:sp>
      <p:sp>
        <p:nvSpPr>
          <p:cNvPr id="4118" name="ZoneTexte 98">
            <a:extLst>
              <a:ext uri="{FF2B5EF4-FFF2-40B4-BE49-F238E27FC236}">
                <a16:creationId xmlns:a16="http://schemas.microsoft.com/office/drawing/2014/main" id="{53B76613-5360-FCA6-6FB8-E0CAE8F02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1779588"/>
            <a:ext cx="854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fr-FR" altLang="fr-FR" sz="1400"/>
              <a:t>Panscan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EA4A9768-2A04-74CE-0994-65A9693E010D}"/>
              </a:ext>
            </a:extLst>
          </p:cNvPr>
          <p:cNvSpPr/>
          <p:nvPr/>
        </p:nvSpPr>
        <p:spPr>
          <a:xfrm>
            <a:off x="107950" y="1239838"/>
            <a:ext cx="6670675" cy="778351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120" name="ZoneTexte 10">
            <a:extLst>
              <a:ext uri="{FF2B5EF4-FFF2-40B4-BE49-F238E27FC236}">
                <a16:creationId xmlns:a16="http://schemas.microsoft.com/office/drawing/2014/main" id="{1CA849AF-2916-E958-BA21-28B95AA0A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75" y="2819400"/>
            <a:ext cx="7080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fr-FR" altLang="fr-FR" sz="1000"/>
              <a:t>Scan tête</a:t>
            </a:r>
          </a:p>
        </p:txBody>
      </p:sp>
      <p:sp>
        <p:nvSpPr>
          <p:cNvPr id="4121" name="ZoneTexte 22">
            <a:extLst>
              <a:ext uri="{FF2B5EF4-FFF2-40B4-BE49-F238E27FC236}">
                <a16:creationId xmlns:a16="http://schemas.microsoft.com/office/drawing/2014/main" id="{A02D1DFE-95D6-94BA-B389-35AC1904D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75" y="4970463"/>
            <a:ext cx="7080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fr-FR" altLang="fr-FR" sz="1000"/>
              <a:t>Scan tête</a:t>
            </a:r>
          </a:p>
        </p:txBody>
      </p:sp>
      <p:sp>
        <p:nvSpPr>
          <p:cNvPr id="4122" name="ZoneTexte 23">
            <a:extLst>
              <a:ext uri="{FF2B5EF4-FFF2-40B4-BE49-F238E27FC236}">
                <a16:creationId xmlns:a16="http://schemas.microsoft.com/office/drawing/2014/main" id="{CB209522-20BB-1648-9A78-EE4478A88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7007225"/>
            <a:ext cx="7080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fr-FR" altLang="fr-FR" sz="1000"/>
              <a:t>Scan tête</a:t>
            </a:r>
          </a:p>
        </p:txBody>
      </p:sp>
      <p:sp>
        <p:nvSpPr>
          <p:cNvPr id="4123" name="ZoneTexte 36">
            <a:extLst>
              <a:ext uri="{FF2B5EF4-FFF2-40B4-BE49-F238E27FC236}">
                <a16:creationId xmlns:a16="http://schemas.microsoft.com/office/drawing/2014/main" id="{18F6B68A-7BE9-7EA9-BB29-9D675B510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7850" y="2805113"/>
            <a:ext cx="6667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fr-FR" altLang="fr-FR" sz="1000"/>
              <a:t>Panscan</a:t>
            </a:r>
          </a:p>
        </p:txBody>
      </p:sp>
      <p:sp>
        <p:nvSpPr>
          <p:cNvPr id="4124" name="ZoneTexte 37">
            <a:extLst>
              <a:ext uri="{FF2B5EF4-FFF2-40B4-BE49-F238E27FC236}">
                <a16:creationId xmlns:a16="http://schemas.microsoft.com/office/drawing/2014/main" id="{0B06105D-B3FD-C97E-782F-138F6C33C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7850" y="4957763"/>
            <a:ext cx="6667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fr-FR" altLang="fr-FR" sz="1000"/>
              <a:t>Panscan</a:t>
            </a:r>
          </a:p>
        </p:txBody>
      </p:sp>
      <p:sp>
        <p:nvSpPr>
          <p:cNvPr id="4125" name="ZoneTexte 38">
            <a:extLst>
              <a:ext uri="{FF2B5EF4-FFF2-40B4-BE49-F238E27FC236}">
                <a16:creationId xmlns:a16="http://schemas.microsoft.com/office/drawing/2014/main" id="{FA3813DB-15CE-E819-6AC1-17629C71D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5788" y="6985000"/>
            <a:ext cx="666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fr-FR" altLang="fr-FR" sz="1000"/>
              <a:t>Panscan</a:t>
            </a:r>
          </a:p>
        </p:txBody>
      </p:sp>
      <p:pic>
        <p:nvPicPr>
          <p:cNvPr id="4126" name="Image 32">
            <a:extLst>
              <a:ext uri="{FF2B5EF4-FFF2-40B4-BE49-F238E27FC236}">
                <a16:creationId xmlns:a16="http://schemas.microsoft.com/office/drawing/2014/main" id="{E4817E24-C8EB-D859-DDF5-63C7744A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1255713"/>
            <a:ext cx="160337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Image 47">
            <a:extLst>
              <a:ext uri="{FF2B5EF4-FFF2-40B4-BE49-F238E27FC236}">
                <a16:creationId xmlns:a16="http://schemas.microsoft.com/office/drawing/2014/main" id="{29CC6B65-AD00-848C-B730-EB6330EE6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6"/>
          <a:stretch>
            <a:fillRect/>
          </a:stretch>
        </p:blipFill>
        <p:spPr bwMode="auto">
          <a:xfrm>
            <a:off x="1941513" y="3051175"/>
            <a:ext cx="2382837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Image 66">
            <a:extLst>
              <a:ext uri="{FF2B5EF4-FFF2-40B4-BE49-F238E27FC236}">
                <a16:creationId xmlns:a16="http://schemas.microsoft.com/office/drawing/2014/main" id="{372D5D26-68B2-093B-968E-F1D04BCD3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r="7330"/>
          <a:stretch>
            <a:fillRect/>
          </a:stretch>
        </p:blipFill>
        <p:spPr bwMode="auto">
          <a:xfrm>
            <a:off x="1939925" y="5227638"/>
            <a:ext cx="2382838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Image 72">
            <a:extLst>
              <a:ext uri="{FF2B5EF4-FFF2-40B4-BE49-F238E27FC236}">
                <a16:creationId xmlns:a16="http://schemas.microsoft.com/office/drawing/2014/main" id="{49454846-80DE-00A9-B73A-BB1A7B6D8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88"/>
          <a:stretch>
            <a:fillRect/>
          </a:stretch>
        </p:blipFill>
        <p:spPr bwMode="auto">
          <a:xfrm>
            <a:off x="4352925" y="5195888"/>
            <a:ext cx="2397125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1" name="Image 74">
            <a:extLst>
              <a:ext uri="{FF2B5EF4-FFF2-40B4-BE49-F238E27FC236}">
                <a16:creationId xmlns:a16="http://schemas.microsoft.com/office/drawing/2014/main" id="{09EB5DF0-0E46-1A73-EED0-D68A88296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r="25742"/>
          <a:stretch>
            <a:fillRect/>
          </a:stretch>
        </p:blipFill>
        <p:spPr bwMode="auto">
          <a:xfrm>
            <a:off x="4367213" y="7196138"/>
            <a:ext cx="23812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2" name="Image 89">
            <a:extLst>
              <a:ext uri="{FF2B5EF4-FFF2-40B4-BE49-F238E27FC236}">
                <a16:creationId xmlns:a16="http://schemas.microsoft.com/office/drawing/2014/main" id="{8A0288FA-08AF-38B1-543D-838293DF7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t="3972" r="30771"/>
          <a:stretch>
            <a:fillRect/>
          </a:stretch>
        </p:blipFill>
        <p:spPr bwMode="auto">
          <a:xfrm>
            <a:off x="2239963" y="7223125"/>
            <a:ext cx="1773237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Étoile à 4 branches 5">
            <a:extLst>
              <a:ext uri="{FF2B5EF4-FFF2-40B4-BE49-F238E27FC236}">
                <a16:creationId xmlns:a16="http://schemas.microsoft.com/office/drawing/2014/main" id="{CCC217AD-82DB-4FAB-83DA-1643EDBE7D62}"/>
              </a:ext>
            </a:extLst>
          </p:cNvPr>
          <p:cNvSpPr/>
          <p:nvPr/>
        </p:nvSpPr>
        <p:spPr>
          <a:xfrm>
            <a:off x="152400" y="1682750"/>
            <a:ext cx="339725" cy="350838"/>
          </a:xfrm>
          <a:prstGeom prst="star4">
            <a:avLst/>
          </a:prstGeom>
          <a:solidFill>
            <a:srgbClr val="FFFF00"/>
          </a:solidFill>
          <a:ln>
            <a:solidFill>
              <a:srgbClr val="A02B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87B45C2-D3E6-4606-93F8-6CDA17C62D99}"/>
              </a:ext>
            </a:extLst>
          </p:cNvPr>
          <p:cNvSpPr/>
          <p:nvPr/>
        </p:nvSpPr>
        <p:spPr>
          <a:xfrm>
            <a:off x="222511" y="8465900"/>
            <a:ext cx="1410082" cy="50457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3E6A705E-08FD-4429-AA01-9C1EEF22E7C1}"/>
              </a:ext>
            </a:extLst>
          </p:cNvPr>
          <p:cNvSpPr txBox="1"/>
          <p:nvPr/>
        </p:nvSpPr>
        <p:spPr>
          <a:xfrm>
            <a:off x="227110" y="8465419"/>
            <a:ext cx="1410082" cy="1231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6350">
            <a:solidFill>
              <a:schemeClr val="accent1">
                <a:shade val="1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/>
              <a:t>   Degré d’artéfact des fils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AD0F0E3A-D5D6-43A2-9717-B8A86FD75E64}"/>
              </a:ext>
            </a:extLst>
          </p:cNvPr>
          <p:cNvSpPr txBox="1"/>
          <p:nvPr/>
        </p:nvSpPr>
        <p:spPr>
          <a:xfrm>
            <a:off x="222511" y="8593704"/>
            <a:ext cx="1410082" cy="123111"/>
          </a:xfrm>
          <a:prstGeom prst="rect">
            <a:avLst/>
          </a:prstGeom>
          <a:noFill/>
          <a:ln w="3175">
            <a:solidFill>
              <a:schemeClr val="accent1">
                <a:shade val="1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/>
              <a:t>  +++ Saturomètre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3E8560D6-5DA5-4BD8-B00C-5D80630D67BD}"/>
              </a:ext>
            </a:extLst>
          </p:cNvPr>
          <p:cNvSpPr txBox="1"/>
          <p:nvPr/>
        </p:nvSpPr>
        <p:spPr>
          <a:xfrm>
            <a:off x="225286" y="8716608"/>
            <a:ext cx="1410082" cy="123111"/>
          </a:xfrm>
          <a:prstGeom prst="rect">
            <a:avLst/>
          </a:prstGeom>
          <a:noFill/>
          <a:ln w="3175">
            <a:solidFill>
              <a:schemeClr val="accent1">
                <a:shade val="1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/>
              <a:t>   +     Electrodes moniteur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8ED6FF4C-810A-41B7-AF5D-AE67AB5D6ED0}"/>
              </a:ext>
            </a:extLst>
          </p:cNvPr>
          <p:cNvSpPr txBox="1"/>
          <p:nvPr/>
        </p:nvSpPr>
        <p:spPr>
          <a:xfrm>
            <a:off x="220917" y="8837921"/>
            <a:ext cx="1410082" cy="123111"/>
          </a:xfrm>
          <a:prstGeom prst="rect">
            <a:avLst/>
          </a:prstGeom>
          <a:noFill/>
          <a:ln w="3175">
            <a:solidFill>
              <a:schemeClr val="accent1">
                <a:shade val="1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800" dirty="0"/>
              <a:t>   ok- Brassard TA, tubulure iv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9B2903-649C-4112-AED9-CBF7F4364C0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2873" t="29784" r="13456"/>
          <a:stretch/>
        </p:blipFill>
        <p:spPr>
          <a:xfrm>
            <a:off x="4387864" y="3051175"/>
            <a:ext cx="2373313" cy="1272382"/>
          </a:xfrm>
          <a:prstGeom prst="rect">
            <a:avLst/>
          </a:prstGeom>
        </p:spPr>
      </p:pic>
      <p:sp>
        <p:nvSpPr>
          <p:cNvPr id="52" name="Étoile à 4 branches 5">
            <a:extLst>
              <a:ext uri="{FF2B5EF4-FFF2-40B4-BE49-F238E27FC236}">
                <a16:creationId xmlns:a16="http://schemas.microsoft.com/office/drawing/2014/main" id="{E1934E6F-47B6-4B42-9199-E61123AFE13C}"/>
              </a:ext>
            </a:extLst>
          </p:cNvPr>
          <p:cNvSpPr/>
          <p:nvPr/>
        </p:nvSpPr>
        <p:spPr>
          <a:xfrm>
            <a:off x="1599406" y="6114256"/>
            <a:ext cx="339725" cy="350838"/>
          </a:xfrm>
          <a:prstGeom prst="star4">
            <a:avLst/>
          </a:prstGeom>
          <a:solidFill>
            <a:srgbClr val="FFFF00"/>
          </a:solidFill>
          <a:ln>
            <a:solidFill>
              <a:srgbClr val="A02B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0" name="Étoile à 4 branches 5">
            <a:extLst>
              <a:ext uri="{FF2B5EF4-FFF2-40B4-BE49-F238E27FC236}">
                <a16:creationId xmlns:a16="http://schemas.microsoft.com/office/drawing/2014/main" id="{880233E9-5765-4C3D-8F24-1CB167BE7F0B}"/>
              </a:ext>
            </a:extLst>
          </p:cNvPr>
          <p:cNvSpPr/>
          <p:nvPr/>
        </p:nvSpPr>
        <p:spPr>
          <a:xfrm>
            <a:off x="1394619" y="6933132"/>
            <a:ext cx="339725" cy="350838"/>
          </a:xfrm>
          <a:prstGeom prst="star4">
            <a:avLst/>
          </a:prstGeom>
          <a:solidFill>
            <a:srgbClr val="FFFF00"/>
          </a:solidFill>
          <a:ln>
            <a:solidFill>
              <a:srgbClr val="A02B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11489</TotalTime>
  <Words>318</Words>
  <Application>Microsoft Office PowerPoint</Application>
  <PresentationFormat>Format Lettre (8,5 x 11 po)</PresentationFormat>
  <Paragraphs>62</Paragraphs>
  <Slides>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8" baseType="lpstr">
      <vt:lpstr>Aptos</vt:lpstr>
      <vt:lpstr>Aptos Display</vt:lpstr>
      <vt:lpstr>Arial</vt:lpstr>
      <vt:lpstr>Helvetica</vt:lpstr>
      <vt:lpstr>Wingdings</vt:lpstr>
      <vt:lpstr>Thème Office</vt:lpstr>
      <vt:lpstr>PROCÉDURE SCAN TRAUMA ÉTAGE B  PRÉPARATION / TRANSPORT</vt:lpstr>
      <vt:lpstr>PROCÉDURE SCAN TRAUMA ÉTAGE B  EN SALLE DE SCAN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Procédure scan trauma</dc:title>
  <dc:creator>Mélanie Labrosse</dc:creator>
  <cp:lastModifiedBy>MARIE-GABRIELLE DELISLE</cp:lastModifiedBy>
  <cp:revision>65</cp:revision>
  <cp:lastPrinted>2025-04-17T17:12:35Z</cp:lastPrinted>
  <dcterms:created xsi:type="dcterms:W3CDTF">2024-05-23T21:47:04Z</dcterms:created>
  <dcterms:modified xsi:type="dcterms:W3CDTF">2025-04-22T14:15:58Z</dcterms:modified>
</cp:coreProperties>
</file>